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73" r:id="rId2"/>
    <p:sldId id="408" r:id="rId3"/>
    <p:sldId id="409" r:id="rId4"/>
    <p:sldId id="410" r:id="rId5"/>
    <p:sldId id="415" r:id="rId6"/>
    <p:sldId id="417" r:id="rId7"/>
    <p:sldId id="41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FFFF"/>
    <a:srgbClr val="FFFF66"/>
    <a:srgbClr val="FF7171"/>
    <a:srgbClr val="FFFFFF"/>
    <a:srgbClr val="E4ED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14" autoAdjust="0"/>
    <p:restoredTop sz="96370" autoAdjust="0"/>
  </p:normalViewPr>
  <p:slideViewPr>
    <p:cSldViewPr>
      <p:cViewPr varScale="1">
        <p:scale>
          <a:sx n="110" d="100"/>
          <a:sy n="110" d="100"/>
        </p:scale>
        <p:origin x="33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2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3416DA-2082-4286-9CC8-7D8B3884267B}" type="datetimeFigureOut">
              <a:rPr lang="en-US" smtClean="0"/>
              <a:t>4/8/2018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E3F99-2246-4C7F-82AD-6D3862C70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54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144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760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2791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1546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800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CF22646E-8DE6-4586-BAF6-A86D380CA631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03/26/2018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45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87AE024F-1A1B-4438-900B-D6BDAE1572A6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03/26/2018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965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9B98F29A-FD70-433C-9DDB-DD10AE5107B1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03/26/2018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76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E20C90B9-E9D9-484A-842F-5C72109B14E7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03/26/2018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308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5C7D3EA7-282C-4AB6-BDA5-2DA98DB85D54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03/26/2018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6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6BC315D7-D33C-4DF6-8486-B83BF4CE3297}" type="datetime1">
              <a:rPr lang="en-US" smtClean="0"/>
              <a:t>4/8/2018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03/26/2018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957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3C9ABEBE-3090-4393-9BD6-9371970BE865}" type="datetime1">
              <a:rPr lang="en-US" smtClean="0"/>
              <a:t>4/8/2018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03/26/2018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638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2F01CA50-A66F-440F-B488-47B6BECD2663}" type="datetime1">
              <a:rPr lang="en-US" smtClean="0"/>
              <a:t>4/8/2018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03/26/2018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837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0750F083-755E-4283-930E-9FFF86AB175A}" type="datetime1">
              <a:rPr lang="en-US" smtClean="0"/>
              <a:t>4/8/2018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03/26/2018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123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706A5C12-B1C2-4456-BB13-44583627ABBF}" type="datetime1">
              <a:rPr lang="en-US" smtClean="0"/>
              <a:t>4/8/2018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03/26/2018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69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844800" cy="365125"/>
          </a:xfrm>
          <a:prstGeom prst="rect">
            <a:avLst/>
          </a:prstGeom>
        </p:spPr>
        <p:txBody>
          <a:bodyPr/>
          <a:lstStyle/>
          <a:p>
            <a:fld id="{B8903453-E63F-43C9-8E2D-6B3544253B16}" type="datetime1">
              <a:rPr lang="en-US" smtClean="0"/>
              <a:t>4/8/2018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03/26/2018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76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2000" y="0"/>
            <a:ext cx="8381717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531937"/>
            <a:ext cx="121920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92876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EIC-Weekly Meeting, 03/26/2018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50"/>
          <a:stretch/>
        </p:blipFill>
        <p:spPr>
          <a:xfrm>
            <a:off x="0" y="6309360"/>
            <a:ext cx="1219200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637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000" kern="1200" baseline="0">
          <a:solidFill>
            <a:schemeClr val="tx2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6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14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12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12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438400"/>
            <a:ext cx="12192000" cy="1066800"/>
          </a:xfrm>
        </p:spPr>
        <p:txBody>
          <a:bodyPr>
            <a:noAutofit/>
          </a:bodyPr>
          <a:lstStyle/>
          <a:p>
            <a:r>
              <a:rPr lang="en-US" sz="2400" dirty="0">
                <a:cs typeface="Arial" panose="020B0604020202020204" pitchFamily="34" charset="0"/>
              </a:rPr>
              <a:t>Update on the Large GEM prototype @ </a:t>
            </a:r>
            <a:r>
              <a:rPr lang="en-US" sz="2400" dirty="0" err="1">
                <a:cs typeface="Arial" panose="020B0604020202020204" pitchFamily="34" charset="0"/>
              </a:rPr>
              <a:t>Uva</a:t>
            </a:r>
            <a:br>
              <a:rPr lang="en-US" sz="2400" dirty="0">
                <a:cs typeface="Arial" panose="020B0604020202020204" pitchFamily="34" charset="0"/>
              </a:rPr>
            </a:br>
            <a:r>
              <a:rPr lang="en-US" sz="2400" dirty="0">
                <a:cs typeface="Arial" panose="020B0604020202020204" pitchFamily="34" charset="0"/>
              </a:rPr>
              <a:t>&amp;</a:t>
            </a:r>
            <a:br>
              <a:rPr lang="en-US" sz="2400" dirty="0">
                <a:cs typeface="Arial" panose="020B0604020202020204" pitchFamily="34" charset="0"/>
              </a:rPr>
            </a:br>
            <a:r>
              <a:rPr lang="en-US" sz="2400" dirty="0" err="1">
                <a:solidFill>
                  <a:srgbClr val="C00000"/>
                </a:solidFill>
                <a:cs typeface="Arial" panose="020B0604020202020204" pitchFamily="34" charset="0"/>
              </a:rPr>
              <a:t>mTPC</a:t>
            </a:r>
            <a:r>
              <a:rPr lang="en-US" sz="2400" dirty="0">
                <a:solidFill>
                  <a:srgbClr val="C00000"/>
                </a:solidFill>
                <a:cs typeface="Arial" panose="020B0604020202020204" pitchFamily="34" charset="0"/>
              </a:rPr>
              <a:t> detector for the TDIS Experiment @ JLab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10000"/>
            <a:ext cx="9144000" cy="76200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1600" dirty="0">
                <a:solidFill>
                  <a:schemeClr val="tx1"/>
                </a:solidFill>
                <a:cs typeface="Arial" panose="020B0604020202020204" pitchFamily="34" charset="0"/>
              </a:rPr>
              <a:t>Kondo Gnanvo </a:t>
            </a:r>
          </a:p>
          <a:p>
            <a:pPr>
              <a:spcBef>
                <a:spcPts val="600"/>
              </a:spcBef>
            </a:pPr>
            <a:r>
              <a:rPr lang="en-US" sz="1600" i="1" dirty="0">
                <a:solidFill>
                  <a:schemeClr val="tx1"/>
                </a:solidFill>
                <a:cs typeface="Arial" panose="020B0604020202020204" pitchFamily="34" charset="0"/>
              </a:rPr>
              <a:t>EIC Weekly Meeting, March 26, 2018</a:t>
            </a:r>
          </a:p>
        </p:txBody>
      </p:sp>
    </p:spTree>
    <p:extLst>
      <p:ext uri="{BB962C8B-B14F-4D97-AF65-F5344CB8AC3E}">
        <p14:creationId xmlns:p14="http://schemas.microsoft.com/office/powerpoint/2010/main" val="1847624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43739C66-A9CC-4A45-A351-590AA28E9979}"/>
              </a:ext>
            </a:extLst>
          </p:cNvPr>
          <p:cNvGrpSpPr>
            <a:grpSpLocks noChangeAspect="1"/>
          </p:cNvGrpSpPr>
          <p:nvPr/>
        </p:nvGrpSpPr>
        <p:grpSpPr>
          <a:xfrm>
            <a:off x="6477000" y="2379522"/>
            <a:ext cx="5486400" cy="4326078"/>
            <a:chOff x="4815743" y="2372552"/>
            <a:chExt cx="4235978" cy="3340110"/>
          </a:xfrm>
        </p:grpSpPr>
        <p:pic>
          <p:nvPicPr>
            <p:cNvPr id="33" name="pasted-image.png" descr="pasted-image.png">
              <a:extLst>
                <a:ext uri="{FF2B5EF4-FFF2-40B4-BE49-F238E27FC236}">
                  <a16:creationId xmlns:a16="http://schemas.microsoft.com/office/drawing/2014/main" id="{3E5C90E4-2445-400C-AE9A-3CD04308815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461108" y="2372553"/>
              <a:ext cx="1251990" cy="2123418"/>
            </a:xfrm>
            <a:prstGeom prst="rect">
              <a:avLst/>
            </a:prstGeom>
            <a:noFill/>
            <a:ln w="12700">
              <a:miter lim="400000"/>
            </a:ln>
          </p:spPr>
        </p:pic>
        <p:pic>
          <p:nvPicPr>
            <p:cNvPr id="35" name="pasted-image.png" descr="pasted-image.png">
              <a:extLst>
                <a:ext uri="{FF2B5EF4-FFF2-40B4-BE49-F238E27FC236}">
                  <a16:creationId xmlns:a16="http://schemas.microsoft.com/office/drawing/2014/main" id="{6799751B-4944-4C58-867B-F4231F58D0F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4815743" y="2372552"/>
              <a:ext cx="1202264" cy="2078914"/>
            </a:xfrm>
            <a:prstGeom prst="rect">
              <a:avLst/>
            </a:prstGeom>
            <a:noFill/>
            <a:ln w="12700">
              <a:miter lim="400000"/>
            </a:ln>
          </p:spPr>
        </p:pic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AFB395F0-79B7-4318-85A0-9B49039C3A25}"/>
                </a:ext>
              </a:extLst>
            </p:cNvPr>
            <p:cNvCxnSpPr>
              <a:cxnSpLocks/>
              <a:stCxn id="33" idx="1"/>
            </p:cNvCxnSpPr>
            <p:nvPr/>
          </p:nvCxnSpPr>
          <p:spPr>
            <a:xfrm flipH="1">
              <a:off x="5910032" y="3434262"/>
              <a:ext cx="551076" cy="636443"/>
            </a:xfrm>
            <a:prstGeom prst="straightConnector1">
              <a:avLst/>
            </a:prstGeom>
            <a:noFill/>
            <a:ln w="952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995B6A34-1C39-440E-8F73-768CA3261381}"/>
                </a:ext>
              </a:extLst>
            </p:cNvPr>
            <p:cNvCxnSpPr>
              <a:cxnSpLocks/>
              <a:stCxn id="33" idx="1"/>
            </p:cNvCxnSpPr>
            <p:nvPr/>
          </p:nvCxnSpPr>
          <p:spPr>
            <a:xfrm flipH="1">
              <a:off x="5910032" y="3434262"/>
              <a:ext cx="551076" cy="410006"/>
            </a:xfrm>
            <a:prstGeom prst="straightConnector1">
              <a:avLst/>
            </a:prstGeom>
            <a:noFill/>
            <a:ln w="9525"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462EA18A-76D9-4E02-ABFE-F2C0F3CF2E3E}"/>
                </a:ext>
              </a:extLst>
            </p:cNvPr>
            <p:cNvCxnSpPr>
              <a:cxnSpLocks/>
              <a:stCxn id="33" idx="1"/>
            </p:cNvCxnSpPr>
            <p:nvPr/>
          </p:nvCxnSpPr>
          <p:spPr>
            <a:xfrm flipH="1" flipV="1">
              <a:off x="5910032" y="2890084"/>
              <a:ext cx="551076" cy="544178"/>
            </a:xfrm>
            <a:prstGeom prst="straightConnector1">
              <a:avLst/>
            </a:prstGeom>
            <a:noFill/>
            <a:ln w="9525"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7E382B43-E672-4022-B7AF-7907C316D839}"/>
                </a:ext>
              </a:extLst>
            </p:cNvPr>
            <p:cNvCxnSpPr>
              <a:cxnSpLocks/>
              <a:stCxn id="33" idx="1"/>
            </p:cNvCxnSpPr>
            <p:nvPr/>
          </p:nvCxnSpPr>
          <p:spPr>
            <a:xfrm flipH="1" flipV="1">
              <a:off x="5910032" y="2713064"/>
              <a:ext cx="551076" cy="721198"/>
            </a:xfrm>
            <a:prstGeom prst="straightConnector1">
              <a:avLst/>
            </a:prstGeom>
            <a:noFill/>
            <a:ln w="952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0" name="pasted-image.png" descr="pasted-image.png">
              <a:extLst>
                <a:ext uri="{FF2B5EF4-FFF2-40B4-BE49-F238E27FC236}">
                  <a16:creationId xmlns:a16="http://schemas.microsoft.com/office/drawing/2014/main" id="{B49A317D-A7D5-4362-8BB1-12D9AC432F8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rot="5400000">
              <a:off x="6428260" y="4149372"/>
              <a:ext cx="1108754" cy="2017826"/>
            </a:xfrm>
            <a:prstGeom prst="rect">
              <a:avLst/>
            </a:prstGeom>
            <a:noFill/>
            <a:ln w="12700">
              <a:miter lim="400000"/>
            </a:ln>
          </p:spPr>
        </p:pic>
        <p:pic>
          <p:nvPicPr>
            <p:cNvPr id="41" name="pasted-image.png" descr="pasted-image.png">
              <a:extLst>
                <a:ext uri="{FF2B5EF4-FFF2-40B4-BE49-F238E27FC236}">
                  <a16:creationId xmlns:a16="http://schemas.microsoft.com/office/drawing/2014/main" id="{2B191355-824D-472B-AC2A-0B95026FE35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4889961" y="4866109"/>
              <a:ext cx="1008945" cy="692971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400000"/>
            </a:ln>
          </p:spPr>
        </p:pic>
        <p:pic>
          <p:nvPicPr>
            <p:cNvPr id="42" name="pasted-image.png" descr="pasted-image.png">
              <a:extLst>
                <a:ext uri="{FF2B5EF4-FFF2-40B4-BE49-F238E27FC236}">
                  <a16:creationId xmlns:a16="http://schemas.microsoft.com/office/drawing/2014/main" id="{CBBFB282-4BBF-4D7B-9680-68FD618F046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8270539" y="2527178"/>
              <a:ext cx="702492" cy="1108754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400000"/>
            </a:ln>
          </p:spPr>
        </p:pic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E8A86C98-D4E5-4F4A-AC8E-524925B2B6B3}"/>
                </a:ext>
              </a:extLst>
            </p:cNvPr>
            <p:cNvSpPr/>
            <p:nvPr/>
          </p:nvSpPr>
          <p:spPr>
            <a:xfrm>
              <a:off x="7781799" y="4622963"/>
              <a:ext cx="189539" cy="243146"/>
            </a:xfrm>
            <a:prstGeom prst="rect">
              <a:avLst/>
            </a:prstGeom>
            <a:noFill/>
            <a:ln w="9525"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pic>
          <p:nvPicPr>
            <p:cNvPr id="44" name="pasted-image.png" descr="pasted-image.png">
              <a:extLst>
                <a:ext uri="{FF2B5EF4-FFF2-40B4-BE49-F238E27FC236}">
                  <a16:creationId xmlns:a16="http://schemas.microsoft.com/office/drawing/2014/main" id="{559D91CC-2724-494B-A892-AFB6D319A48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 rot="5400000">
              <a:off x="8159804" y="4111736"/>
              <a:ext cx="923962" cy="859872"/>
            </a:xfrm>
            <a:prstGeom prst="rect">
              <a:avLst/>
            </a:prstGeom>
            <a:noFill/>
            <a:ln w="9525">
              <a:solidFill>
                <a:srgbClr val="00FF00"/>
              </a:solidFill>
              <a:miter lim="400000"/>
            </a:ln>
          </p:spPr>
        </p:pic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BF656A0B-9170-43EB-8BC7-4C4455F5232B}"/>
                </a:ext>
              </a:extLst>
            </p:cNvPr>
            <p:cNvCxnSpPr>
              <a:cxnSpLocks/>
            </p:cNvCxnSpPr>
            <p:nvPr/>
          </p:nvCxnSpPr>
          <p:spPr>
            <a:xfrm>
              <a:off x="7971338" y="4866109"/>
              <a:ext cx="219349" cy="145280"/>
            </a:xfrm>
            <a:prstGeom prst="line">
              <a:avLst/>
            </a:prstGeom>
            <a:noFill/>
            <a:ln w="9525"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9386B1-0E67-467D-9AD0-D11A3C2BFE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70176" y="4071954"/>
              <a:ext cx="220512" cy="551009"/>
            </a:xfrm>
            <a:prstGeom prst="line">
              <a:avLst/>
            </a:prstGeom>
            <a:noFill/>
            <a:ln w="9525"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4B00CCC6-F0B2-4085-842C-13AA3AA4766F}"/>
                </a:ext>
              </a:extLst>
            </p:cNvPr>
            <p:cNvSpPr/>
            <p:nvPr/>
          </p:nvSpPr>
          <p:spPr>
            <a:xfrm>
              <a:off x="7497812" y="2372553"/>
              <a:ext cx="189539" cy="243146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F79D6898-65BA-443A-AF6D-3103485D8E49}"/>
                </a:ext>
              </a:extLst>
            </p:cNvPr>
            <p:cNvCxnSpPr>
              <a:cxnSpLocks/>
            </p:cNvCxnSpPr>
            <p:nvPr/>
          </p:nvCxnSpPr>
          <p:spPr>
            <a:xfrm>
              <a:off x="7687351" y="2372553"/>
              <a:ext cx="583188" cy="135210"/>
            </a:xfrm>
            <a:prstGeom prst="line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719DC1D-318C-4C1D-B5B7-BF6C825449D3}"/>
                </a:ext>
              </a:extLst>
            </p:cNvPr>
            <p:cNvCxnSpPr>
              <a:cxnSpLocks/>
            </p:cNvCxnSpPr>
            <p:nvPr/>
          </p:nvCxnSpPr>
          <p:spPr>
            <a:xfrm>
              <a:off x="7691332" y="2615700"/>
              <a:ext cx="553460" cy="1020232"/>
            </a:xfrm>
            <a:prstGeom prst="line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F972C1CE-4DBF-4E28-BECF-6D92A4B8DCBE}"/>
                </a:ext>
              </a:extLst>
            </p:cNvPr>
            <p:cNvSpPr/>
            <p:nvPr/>
          </p:nvSpPr>
          <p:spPr>
            <a:xfrm>
              <a:off x="6953205" y="4333404"/>
              <a:ext cx="228667" cy="162567"/>
            </a:xfrm>
            <a:prstGeom prst="rect">
              <a:avLst/>
            </a:prstGeom>
            <a:noFill/>
            <a:ln w="9525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660B60B-3678-458D-85BE-D93F5E05E0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89961" y="4495972"/>
              <a:ext cx="2063246" cy="370137"/>
            </a:xfrm>
            <a:prstGeom prst="line">
              <a:avLst/>
            </a:prstGeom>
            <a:noFill/>
            <a:ln w="95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F320597C-707A-44F1-89E8-AF7C136FDA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03667" y="4495972"/>
              <a:ext cx="1278204" cy="370135"/>
            </a:xfrm>
            <a:prstGeom prst="line">
              <a:avLst/>
            </a:prstGeom>
            <a:noFill/>
            <a:ln w="95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1DD8234-C898-48EA-BF66-3032E2E58CBA}"/>
              </a:ext>
            </a:extLst>
          </p:cNvPr>
          <p:cNvGrpSpPr>
            <a:grpSpLocks noChangeAspect="1"/>
          </p:cNvGrpSpPr>
          <p:nvPr/>
        </p:nvGrpSpPr>
        <p:grpSpPr>
          <a:xfrm>
            <a:off x="228600" y="2379522"/>
            <a:ext cx="5486400" cy="4254922"/>
            <a:chOff x="166222" y="2391067"/>
            <a:chExt cx="4259073" cy="3303082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A702D691-FC0D-48C0-8BF8-301F89BF19A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831671" y="2442208"/>
              <a:ext cx="2593624" cy="1820209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1" name="pasted-image.png" descr="pasted-image.png">
              <a:extLst>
                <a:ext uri="{FF2B5EF4-FFF2-40B4-BE49-F238E27FC236}">
                  <a16:creationId xmlns:a16="http://schemas.microsoft.com/office/drawing/2014/main" id="{2EB3FEB3-B6AC-4260-A99E-5CC64E7B41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78788" y="2391067"/>
              <a:ext cx="1184232" cy="2047735"/>
            </a:xfrm>
            <a:prstGeom prst="rect">
              <a:avLst/>
            </a:prstGeom>
            <a:ln w="12700">
              <a:noFill/>
              <a:miter lim="400000"/>
            </a:ln>
          </p:spPr>
        </p:pic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30FE93DD-5954-4751-AD21-30090496A7A9}"/>
                </a:ext>
              </a:extLst>
            </p:cNvPr>
            <p:cNvCxnSpPr>
              <a:cxnSpLocks/>
              <a:stCxn id="20" idx="1"/>
            </p:cNvCxnSpPr>
            <p:nvPr/>
          </p:nvCxnSpPr>
          <p:spPr>
            <a:xfrm flipH="1">
              <a:off x="1134927" y="3352312"/>
              <a:ext cx="696744" cy="285121"/>
            </a:xfrm>
            <a:prstGeom prst="straightConnector1">
              <a:avLst/>
            </a:prstGeom>
            <a:ln w="952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67D4BBD3-FE94-4447-8E9A-F8DCD84C392D}"/>
                </a:ext>
              </a:extLst>
            </p:cNvPr>
            <p:cNvCxnSpPr>
              <a:cxnSpLocks/>
              <a:stCxn id="20" idx="1"/>
            </p:cNvCxnSpPr>
            <p:nvPr/>
          </p:nvCxnSpPr>
          <p:spPr>
            <a:xfrm flipH="1">
              <a:off x="1134927" y="3352312"/>
              <a:ext cx="696744" cy="122113"/>
            </a:xfrm>
            <a:prstGeom prst="straightConnector1">
              <a:avLst/>
            </a:prstGeom>
            <a:ln w="952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D487E84A-FE0E-4A13-9BC1-BFABEDA3FC60}"/>
                </a:ext>
              </a:extLst>
            </p:cNvPr>
            <p:cNvCxnSpPr>
              <a:cxnSpLocks/>
              <a:stCxn id="20" idx="1"/>
            </p:cNvCxnSpPr>
            <p:nvPr/>
          </p:nvCxnSpPr>
          <p:spPr>
            <a:xfrm flipH="1" flipV="1">
              <a:off x="1177667" y="3073645"/>
              <a:ext cx="654004" cy="278667"/>
            </a:xfrm>
            <a:prstGeom prst="straightConnector1">
              <a:avLst/>
            </a:prstGeom>
            <a:ln w="9525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34194BF-5AD6-48E4-8D47-B8E80A04D21B}"/>
                </a:ext>
              </a:extLst>
            </p:cNvPr>
            <p:cNvCxnSpPr>
              <a:cxnSpLocks/>
              <a:stCxn id="20" idx="1"/>
            </p:cNvCxnSpPr>
            <p:nvPr/>
          </p:nvCxnSpPr>
          <p:spPr>
            <a:xfrm flipH="1" flipV="1">
              <a:off x="1177667" y="3286702"/>
              <a:ext cx="654004" cy="65610"/>
            </a:xfrm>
            <a:prstGeom prst="straightConnector1">
              <a:avLst/>
            </a:prstGeom>
            <a:ln w="952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3AFE5B15-F056-46B6-8684-98E4A8D7966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66222" y="4413989"/>
              <a:ext cx="1827975" cy="12801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CFAF2E96-6F20-4261-ADEB-1A30DC6DC57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591350" y="4413989"/>
              <a:ext cx="1770343" cy="12801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</p:grp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4495800" y="6492876"/>
            <a:ext cx="3200400" cy="365125"/>
          </a:xfrm>
        </p:spPr>
        <p:txBody>
          <a:bodyPr/>
          <a:lstStyle/>
          <a:p>
            <a:r>
              <a:rPr lang="en-US"/>
              <a:t>EIC-Weekly Meeting, 03/26/2018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8400" y="6492876"/>
            <a:ext cx="2133600" cy="365125"/>
          </a:xfrm>
        </p:spPr>
        <p:txBody>
          <a:bodyPr/>
          <a:lstStyle/>
          <a:p>
            <a:fld id="{F3F2FCBF-7FF4-41B8-BA4D-C7524EB884FA}" type="slidenum">
              <a:rPr lang="en-US" smtClean="0"/>
              <a:t>2</a:t>
            </a:fld>
            <a:endParaRPr lang="en-US" dirty="0"/>
          </a:p>
        </p:txBody>
      </p:sp>
      <p:sp>
        <p:nvSpPr>
          <p:cNvPr id="3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12192000" cy="685800"/>
          </a:xfrm>
          <a:ln/>
        </p:spPr>
        <p:txBody>
          <a:bodyPr anchor="ctr">
            <a:no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2400" dirty="0"/>
              <a:t>2 sets of support frames for the large GEM prototype</a:t>
            </a:r>
            <a:endParaRPr lang="en-US" altLang="en-US" sz="2400" b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3DD8202-C436-4697-84B4-5AA22CF879F7}"/>
              </a:ext>
            </a:extLst>
          </p:cNvPr>
          <p:cNvSpPr/>
          <p:nvPr/>
        </p:nvSpPr>
        <p:spPr>
          <a:xfrm>
            <a:off x="0" y="577096"/>
            <a:ext cx="59436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200"/>
              </a:lnSpc>
            </a:pP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cost inner frames for GEMs with spacer grids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0" indent="-182880">
              <a:lnSpc>
                <a:spcPts val="2200"/>
              </a:lnSpc>
              <a:buFont typeface="Wingdings" panose="05000000000000000000" pitchFamily="2" charset="2"/>
              <a:buChar char="§"/>
            </a:pP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Inner Frames 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300 µm spacers grid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GEM foils </a:t>
            </a:r>
          </a:p>
          <a:p>
            <a:pPr marL="365760" indent="-182880">
              <a:lnSpc>
                <a:spcPts val="22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Precision machining of</a:t>
            </a:r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PERMAGLAS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RESARM (Belgium)</a:t>
            </a:r>
          </a:p>
          <a:p>
            <a:pPr marL="925830" lvl="1" indent="-285750">
              <a:lnSpc>
                <a:spcPts val="2200"/>
              </a:lnSpc>
              <a:buFont typeface="Cambria Math" panose="02040503050406030204" pitchFamily="18" charset="0"/>
              <a:buChar char="⇨"/>
            </a:pPr>
            <a:r>
              <a:rPr lang="en-US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material and machining cost</a:t>
            </a:r>
          </a:p>
          <a:p>
            <a:pPr marL="365760" indent="-182880">
              <a:lnSpc>
                <a:spcPts val="22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cost for all 4 frames = 5.5 k$</a:t>
            </a:r>
          </a:p>
          <a:p>
            <a:pPr marL="365760" indent="-182880">
              <a:lnSpc>
                <a:spcPts val="22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Expected delivery in two weeks from today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192075C-FC41-4A1F-A0E1-6804F4C8524F}"/>
              </a:ext>
            </a:extLst>
          </p:cNvPr>
          <p:cNvSpPr/>
          <p:nvPr/>
        </p:nvSpPr>
        <p:spPr>
          <a:xfrm>
            <a:off x="6248400" y="577096"/>
            <a:ext cx="59436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200"/>
              </a:lnSpc>
            </a:pPr>
            <a:r>
              <a:rPr 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cost outer frames without spacer grids</a:t>
            </a:r>
          </a:p>
          <a:p>
            <a:pPr marL="365760" indent="-182880">
              <a:lnSpc>
                <a:spcPts val="2200"/>
              </a:lnSpc>
              <a:buFont typeface="Wingdings" panose="05000000000000000000" pitchFamily="2" charset="2"/>
              <a:buChar char="§"/>
            </a:pP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Outer Frames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gas window foils without spacers grid</a:t>
            </a:r>
          </a:p>
          <a:p>
            <a:pPr marL="365760" indent="-182880">
              <a:lnSpc>
                <a:spcPts val="22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frame made of four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G10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pieces cut out in local UVa machine shop </a:t>
            </a:r>
          </a:p>
          <a:p>
            <a:pPr marL="925830" lvl="1" indent="-285750">
              <a:lnSpc>
                <a:spcPts val="2200"/>
              </a:lnSpc>
              <a:buFont typeface="Cambria Math" panose="02040503050406030204" pitchFamily="18" charset="0"/>
              <a:buChar char="⇨"/>
            </a:pPr>
            <a:r>
              <a:rPr lang="en-US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cost: all parts for 4 frames from single 36” × 48” G10 plate</a:t>
            </a:r>
          </a:p>
          <a:p>
            <a:pPr marL="468630" indent="-285750">
              <a:lnSpc>
                <a:spcPts val="22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cost = 92 $ (material) + UVa machine shop labor </a:t>
            </a:r>
          </a:p>
          <a:p>
            <a:pPr marL="468630" indent="-285750">
              <a:lnSpc>
                <a:spcPts val="22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part for already produced and glued in our lab</a:t>
            </a:r>
          </a:p>
        </p:txBody>
      </p:sp>
    </p:spTree>
    <p:extLst>
      <p:ext uri="{BB962C8B-B14F-4D97-AF65-F5344CB8AC3E}">
        <p14:creationId xmlns:p14="http://schemas.microsoft.com/office/powerpoint/2010/main" val="3745057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4495800" y="6492876"/>
            <a:ext cx="3200400" cy="365125"/>
          </a:xfrm>
        </p:spPr>
        <p:txBody>
          <a:bodyPr/>
          <a:lstStyle/>
          <a:p>
            <a:r>
              <a:rPr lang="en-US"/>
              <a:t>EIC-Weekly Meeting, 03/26/2018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8400" y="6492876"/>
            <a:ext cx="2133600" cy="365125"/>
          </a:xfrm>
        </p:spPr>
        <p:txBody>
          <a:bodyPr/>
          <a:lstStyle/>
          <a:p>
            <a:fld id="{F3F2FCBF-7FF4-41B8-BA4D-C7524EB884FA}" type="slidenum">
              <a:rPr lang="en-US" smtClean="0"/>
              <a:t>3</a:t>
            </a:fld>
            <a:endParaRPr lang="en-US" dirty="0"/>
          </a:p>
        </p:txBody>
      </p:sp>
      <p:sp>
        <p:nvSpPr>
          <p:cNvPr id="3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12192000" cy="685800"/>
          </a:xfrm>
          <a:ln/>
        </p:spPr>
        <p:txBody>
          <a:bodyPr anchor="ctr">
            <a:no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2400" dirty="0"/>
              <a:t>Status of the Large GEM Prototype</a:t>
            </a:r>
            <a:endParaRPr lang="en-US" altLang="en-US" sz="24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2351A4F-FB52-49AB-88D2-AEB630C19B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0" y="1414395"/>
            <a:ext cx="3657600" cy="2743200"/>
          </a:xfrm>
          <a:prstGeom prst="rect">
            <a:avLst/>
          </a:prstGeom>
        </p:spPr>
      </p:pic>
      <p:sp>
        <p:nvSpPr>
          <p:cNvPr id="54" name="Title 7">
            <a:extLst>
              <a:ext uri="{FF2B5EF4-FFF2-40B4-BE49-F238E27FC236}">
                <a16:creationId xmlns:a16="http://schemas.microsoft.com/office/drawing/2014/main" id="{E8D5D44E-A474-40F2-AE27-64375EBDAEE8}"/>
              </a:ext>
            </a:extLst>
          </p:cNvPr>
          <p:cNvSpPr txBox="1">
            <a:spLocks/>
          </p:cNvSpPr>
          <p:nvPr/>
        </p:nvSpPr>
        <p:spPr>
          <a:xfrm>
            <a:off x="457200" y="598178"/>
            <a:ext cx="27432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 of 3 pieces for 1 frame</a:t>
            </a:r>
          </a:p>
        </p:txBody>
      </p:sp>
      <p:sp>
        <p:nvSpPr>
          <p:cNvPr id="55" name="Title 7">
            <a:extLst>
              <a:ext uri="{FF2B5EF4-FFF2-40B4-BE49-F238E27FC236}">
                <a16:creationId xmlns:a16="http://schemas.microsoft.com/office/drawing/2014/main" id="{E2ED6F29-499D-4EE8-B4B5-78BF777C7301}"/>
              </a:ext>
            </a:extLst>
          </p:cNvPr>
          <p:cNvSpPr txBox="1">
            <a:spLocks/>
          </p:cNvSpPr>
          <p:nvPr/>
        </p:nvSpPr>
        <p:spPr>
          <a:xfrm>
            <a:off x="3789572" y="598178"/>
            <a:ext cx="4868352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Frame with Glued Kapton gas window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0A31277-0F50-463C-BF36-5077A331277F}"/>
              </a:ext>
            </a:extLst>
          </p:cNvPr>
          <p:cNvSpPr/>
          <p:nvPr/>
        </p:nvSpPr>
        <p:spPr>
          <a:xfrm>
            <a:off x="0" y="4816962"/>
            <a:ext cx="12186821" cy="1480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8630" indent="-285750">
              <a:lnSpc>
                <a:spcPts val="22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Completed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Sand and glue to the gas window foils to the  low cost frames</a:t>
            </a:r>
          </a:p>
          <a:p>
            <a:pPr marL="468630" indent="-285750">
              <a:lnSpc>
                <a:spcPts val="22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Completed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Mechanical stretcher for EIC GEM prototype @ minimal cost: M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odification of existing stretcher for PRad GEMs</a:t>
            </a:r>
          </a:p>
          <a:p>
            <a:pPr marL="468630" indent="-285750">
              <a:lnSpc>
                <a:spcPts val="2200"/>
              </a:lnSpc>
              <a:buClr>
                <a:srgbClr val="FF0000"/>
              </a:buClr>
              <a:buSzPct val="150000"/>
              <a:buFont typeface="Times New Roman" panose="02020603050405020304" pitchFamily="18" charset="0"/>
              <a:buChar char="×"/>
            </a:pPr>
            <a:r>
              <a:rPr lang="en-US" sz="1600" b="1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Still waiting for high cost frames from RESARM: </a:t>
            </a: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they are 2 months behind schedule which is usual for them</a:t>
            </a:r>
          </a:p>
          <a:p>
            <a:pPr marL="182880">
              <a:lnSpc>
                <a:spcPts val="2200"/>
              </a:lnSpc>
              <a:buClr>
                <a:srgbClr val="FF0000"/>
              </a:buClr>
              <a:buSzPct val="150000"/>
            </a:pPr>
            <a:endParaRPr lang="en-US" sz="1600" dirty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182880">
              <a:lnSpc>
                <a:spcPts val="2200"/>
              </a:lnSpc>
              <a:buClr>
                <a:srgbClr val="FF0000"/>
              </a:buClr>
              <a:buSzPct val="150000"/>
            </a:pPr>
            <a:r>
              <a:rPr lang="en-US" sz="16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Upon reception of the RESARM frames, we can start the assembly ⇨ Minimum 4 weeks including preliminary test of the chamber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EC8754-27D9-43FE-8AC7-C6DB285A71E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44" b="2664"/>
          <a:stretch/>
        </p:blipFill>
        <p:spPr>
          <a:xfrm rot="5400000">
            <a:off x="8661400" y="1515995"/>
            <a:ext cx="3657600" cy="254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444D383-782E-4985-8005-6C4D5D508AA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124" y="957195"/>
            <a:ext cx="4876800" cy="3657600"/>
          </a:xfrm>
          <a:prstGeom prst="rect">
            <a:avLst/>
          </a:prstGeom>
        </p:spPr>
      </p:pic>
      <p:sp>
        <p:nvSpPr>
          <p:cNvPr id="14" name="Title 7">
            <a:extLst>
              <a:ext uri="{FF2B5EF4-FFF2-40B4-BE49-F238E27FC236}">
                <a16:creationId xmlns:a16="http://schemas.microsoft.com/office/drawing/2014/main" id="{7DAEBB1F-2BDE-47A6-AE17-88CFB4453766}"/>
              </a:ext>
            </a:extLst>
          </p:cNvPr>
          <p:cNvSpPr txBox="1">
            <a:spLocks/>
          </p:cNvSpPr>
          <p:nvPr/>
        </p:nvSpPr>
        <p:spPr>
          <a:xfrm>
            <a:off x="9220200" y="598178"/>
            <a:ext cx="25400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Modified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PPad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Stretcher </a:t>
            </a:r>
          </a:p>
        </p:txBody>
      </p:sp>
    </p:spTree>
    <p:extLst>
      <p:ext uri="{BB962C8B-B14F-4D97-AF65-F5344CB8AC3E}">
        <p14:creationId xmlns:p14="http://schemas.microsoft.com/office/powerpoint/2010/main" val="811509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438400"/>
            <a:ext cx="12192000" cy="1066800"/>
          </a:xfrm>
        </p:spPr>
        <p:txBody>
          <a:bodyPr>
            <a:noAutofit/>
          </a:bodyPr>
          <a:lstStyle/>
          <a:p>
            <a:r>
              <a:rPr lang="en-US" sz="2400" dirty="0" err="1">
                <a:solidFill>
                  <a:srgbClr val="C00000"/>
                </a:solidFill>
                <a:cs typeface="Arial" panose="020B0604020202020204" pitchFamily="34" charset="0"/>
              </a:rPr>
              <a:t>mTPC</a:t>
            </a:r>
            <a:r>
              <a:rPr lang="en-US" sz="2400" dirty="0">
                <a:solidFill>
                  <a:srgbClr val="C00000"/>
                </a:solidFill>
                <a:cs typeface="Arial" panose="020B0604020202020204" pitchFamily="34" charset="0"/>
              </a:rPr>
              <a:t> detector for the TDIS Experiment @ JLab</a:t>
            </a:r>
          </a:p>
        </p:txBody>
      </p:sp>
    </p:spTree>
    <p:extLst>
      <p:ext uri="{BB962C8B-B14F-4D97-AF65-F5344CB8AC3E}">
        <p14:creationId xmlns:p14="http://schemas.microsoft.com/office/powerpoint/2010/main" val="610172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4495800" y="6492876"/>
            <a:ext cx="3200400" cy="365125"/>
          </a:xfrm>
        </p:spPr>
        <p:txBody>
          <a:bodyPr/>
          <a:lstStyle/>
          <a:p>
            <a:r>
              <a:rPr lang="en-US"/>
              <a:t>EIC-Weekly Meeting, 03/26/2018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8400" y="6492876"/>
            <a:ext cx="2133600" cy="365125"/>
          </a:xfrm>
        </p:spPr>
        <p:txBody>
          <a:bodyPr/>
          <a:lstStyle/>
          <a:p>
            <a:fld id="{F3F2FCBF-7FF4-41B8-BA4D-C7524EB884FA}" type="slidenum">
              <a:rPr lang="en-US" smtClean="0"/>
              <a:t>5</a:t>
            </a:fld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5F5A1C65-E9A6-4A09-92B4-51074895FAD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521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kern="1200" baseline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en-US" sz="2400" dirty="0"/>
              <a:t>Tagged DIS Measurement with RTPC and SBS</a:t>
            </a:r>
            <a:endParaRPr lang="en-US" sz="1800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950E5E8-A9C2-4B04-8334-189469723E92}"/>
              </a:ext>
            </a:extLst>
          </p:cNvPr>
          <p:cNvGrpSpPr/>
          <p:nvPr/>
        </p:nvGrpSpPr>
        <p:grpSpPr>
          <a:xfrm>
            <a:off x="152400" y="552293"/>
            <a:ext cx="12010646" cy="6070345"/>
            <a:chOff x="107332" y="521320"/>
            <a:chExt cx="12010646" cy="6070345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C527E9FF-6D35-47DE-AB60-F99302EF1EA6}"/>
                </a:ext>
              </a:extLst>
            </p:cNvPr>
            <p:cNvGrpSpPr/>
            <p:nvPr/>
          </p:nvGrpSpPr>
          <p:grpSpPr>
            <a:xfrm>
              <a:off x="107332" y="521320"/>
              <a:ext cx="12010646" cy="6070345"/>
              <a:chOff x="144343" y="609600"/>
              <a:chExt cx="12010646" cy="6070345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AA2DA8D2-C9AF-4455-97C9-B40C14322B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87013" y="4740834"/>
                <a:ext cx="1828800" cy="1939111"/>
              </a:xfrm>
              <a:prstGeom prst="rect">
                <a:avLst/>
              </a:prstGeom>
            </p:spPr>
          </p:pic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5B21D468-5EBB-480D-8EB0-007CE5266E72}"/>
                  </a:ext>
                </a:extLst>
              </p:cNvPr>
              <p:cNvGrpSpPr/>
              <p:nvPr/>
            </p:nvGrpSpPr>
            <p:grpSpPr>
              <a:xfrm>
                <a:off x="2415813" y="609600"/>
                <a:ext cx="9739176" cy="6031880"/>
                <a:chOff x="2415813" y="821766"/>
                <a:chExt cx="9739176" cy="6031880"/>
              </a:xfrm>
            </p:grpSpPr>
            <p:pic>
              <p:nvPicPr>
                <p:cNvPr id="26" name="Picture 25">
                  <a:extLst>
                    <a:ext uri="{FF2B5EF4-FFF2-40B4-BE49-F238E27FC236}">
                      <a16:creationId xmlns:a16="http://schemas.microsoft.com/office/drawing/2014/main" id="{E0EA02C8-5356-4A85-9D2E-5792D840180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010989" y="821766"/>
                  <a:ext cx="9144000" cy="6031880"/>
                </a:xfrm>
                <a:prstGeom prst="rect">
                  <a:avLst/>
                </a:prstGeom>
              </p:spPr>
            </p:pic>
            <p:pic>
              <p:nvPicPr>
                <p:cNvPr id="27" name="Picture 26">
                  <a:extLst>
                    <a:ext uri="{FF2B5EF4-FFF2-40B4-BE49-F238E27FC236}">
                      <a16:creationId xmlns:a16="http://schemas.microsoft.com/office/drawing/2014/main" id="{BCFE400A-DA4B-4F8E-A362-54222D5142C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8983543" y="1793473"/>
                  <a:ext cx="3108960" cy="2264245"/>
                </a:xfrm>
                <a:prstGeom prst="rect">
                  <a:avLst/>
                </a:prstGeom>
              </p:spPr>
            </p:pic>
            <p:cxnSp>
              <p:nvCxnSpPr>
                <p:cNvPr id="28" name="Straight Arrow Connector 27">
                  <a:extLst>
                    <a:ext uri="{FF2B5EF4-FFF2-40B4-BE49-F238E27FC236}">
                      <a16:creationId xmlns:a16="http://schemas.microsoft.com/office/drawing/2014/main" id="{78881088-6A99-4225-803B-29D6224B493F}"/>
                    </a:ext>
                  </a:extLst>
                </p:cNvPr>
                <p:cNvCxnSpPr>
                  <a:cxnSpLocks/>
                  <a:endCxn id="21" idx="3"/>
                </p:cNvCxnSpPr>
                <p:nvPr/>
              </p:nvCxnSpPr>
              <p:spPr>
                <a:xfrm flipH="1">
                  <a:off x="2415813" y="5702556"/>
                  <a:ext cx="1050198" cy="22000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FC46691D-B48A-46B8-B230-EB3F8C16D2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95928" y="5791200"/>
                  <a:ext cx="356616" cy="457200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8349D63-74DA-4F3F-9CCD-7BDC18773DDB}"/>
                  </a:ext>
                </a:extLst>
              </p:cNvPr>
              <p:cNvSpPr/>
              <p:nvPr/>
            </p:nvSpPr>
            <p:spPr>
              <a:xfrm>
                <a:off x="4253015" y="4436034"/>
                <a:ext cx="838200" cy="304800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CAB876BF-7053-431C-B5CD-93E4D33334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4343" y="2005433"/>
                <a:ext cx="3381717" cy="1939111"/>
              </a:xfrm>
              <a:prstGeom prst="rect">
                <a:avLst/>
              </a:prstGeom>
            </p:spPr>
          </p:pic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6E66FD8B-8B10-4A77-B67C-0ABC24F81979}"/>
                  </a:ext>
                </a:extLst>
              </p:cNvPr>
              <p:cNvCxnSpPr>
                <a:cxnSpLocks/>
                <a:stCxn id="24" idx="2"/>
              </p:cNvCxnSpPr>
              <p:nvPr/>
            </p:nvCxnSpPr>
            <p:spPr>
              <a:xfrm>
                <a:off x="1835202" y="3944544"/>
                <a:ext cx="1822637" cy="129436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Title 7">
              <a:extLst>
                <a:ext uri="{FF2B5EF4-FFF2-40B4-BE49-F238E27FC236}">
                  <a16:creationId xmlns:a16="http://schemas.microsoft.com/office/drawing/2014/main" id="{40CBF048-8390-497F-9807-5FD4F74970DC}"/>
                </a:ext>
              </a:extLst>
            </p:cNvPr>
            <p:cNvSpPr txBox="1">
              <a:spLocks/>
            </p:cNvSpPr>
            <p:nvPr/>
          </p:nvSpPr>
          <p:spPr>
            <a:xfrm>
              <a:off x="107332" y="1231354"/>
              <a:ext cx="3381717" cy="685799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850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en-US" sz="17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Low momentum proton recoil / spectator:</a:t>
              </a: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Original idea: Radial TPC (RTPC) a la </a:t>
              </a:r>
              <a:r>
                <a:rPr 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BoNuS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C815C539-F2BE-4B22-ADE8-38A18EA65BBD}"/>
              </a:ext>
            </a:extLst>
          </p:cNvPr>
          <p:cNvSpPr/>
          <p:nvPr/>
        </p:nvSpPr>
        <p:spPr>
          <a:xfrm>
            <a:off x="8969829" y="1493027"/>
            <a:ext cx="1232966" cy="3283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 Bigbite</a:t>
            </a:r>
          </a:p>
        </p:txBody>
      </p:sp>
    </p:spTree>
    <p:extLst>
      <p:ext uri="{BB962C8B-B14F-4D97-AF65-F5344CB8AC3E}">
        <p14:creationId xmlns:p14="http://schemas.microsoft.com/office/powerpoint/2010/main" val="1233497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4495800" y="6492876"/>
            <a:ext cx="3200400" cy="365125"/>
          </a:xfrm>
        </p:spPr>
        <p:txBody>
          <a:bodyPr/>
          <a:lstStyle/>
          <a:p>
            <a:r>
              <a:rPr lang="en-US"/>
              <a:t>EIC-Weekly Meeting, 03/26/2018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8400" y="6492876"/>
            <a:ext cx="2133600" cy="365125"/>
          </a:xfrm>
        </p:spPr>
        <p:txBody>
          <a:bodyPr/>
          <a:lstStyle/>
          <a:p>
            <a:fld id="{F3F2FCBF-7FF4-41B8-BA4D-C7524EB884FA}" type="slidenum">
              <a:rPr lang="en-US" smtClean="0"/>
              <a:t>6</a:t>
            </a:fld>
            <a:endParaRPr lang="en-US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DB4E3A79-59DA-4D1F-88D7-C747B9E022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7121"/>
          <a:stretch/>
        </p:blipFill>
        <p:spPr>
          <a:xfrm>
            <a:off x="7010400" y="2979738"/>
            <a:ext cx="4727478" cy="3657600"/>
          </a:xfrm>
          <a:prstGeom prst="rect">
            <a:avLst/>
          </a:prstGeom>
        </p:spPr>
      </p:pic>
      <p:sp>
        <p:nvSpPr>
          <p:cNvPr id="35" name="Title 1">
            <a:extLst>
              <a:ext uri="{FF2B5EF4-FFF2-40B4-BE49-F238E27FC236}">
                <a16:creationId xmlns:a16="http://schemas.microsoft.com/office/drawing/2014/main" id="{879E94BB-46A7-4524-844C-281E1FBF766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kern="1200" baseline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en-US" sz="2400" dirty="0">
                <a:cs typeface="Arial" panose="020B0604020202020204" pitchFamily="34" charset="0"/>
              </a:rPr>
              <a:t>TDIS </a:t>
            </a:r>
            <a:r>
              <a:rPr lang="en-US" sz="2400" dirty="0" err="1">
                <a:cs typeface="Arial" panose="020B0604020202020204" pitchFamily="34" charset="0"/>
              </a:rPr>
              <a:t>mTPC</a:t>
            </a:r>
            <a:r>
              <a:rPr lang="en-US" sz="2400" dirty="0">
                <a:cs typeface="Arial" panose="020B0604020202020204" pitchFamily="34" charset="0"/>
              </a:rPr>
              <a:t> Design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264674C1-38D1-4439-A098-777E10473C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3033396"/>
            <a:ext cx="5486400" cy="3145958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AE33F457-BDAE-4860-9033-4D703DAC1CD5}"/>
              </a:ext>
            </a:extLst>
          </p:cNvPr>
          <p:cNvSpPr/>
          <p:nvPr/>
        </p:nvSpPr>
        <p:spPr>
          <a:xfrm>
            <a:off x="0" y="721862"/>
            <a:ext cx="5943600" cy="2067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200"/>
              </a:lnSpc>
            </a:pPr>
            <a:r>
              <a:rPr lang="en-US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Original idea: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Radial TPC (</a:t>
            </a:r>
            <a:r>
              <a:rPr lang="en-U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rTPC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la </a:t>
            </a:r>
            <a:r>
              <a:rPr lang="en-U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BoNuS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BoNuS12</a:t>
            </a:r>
          </a:p>
          <a:p>
            <a:pPr marL="365760" indent="-182880">
              <a:lnSpc>
                <a:spcPts val="22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Fully cylindrical GEM chamber 10 / 30 cm inner / outer diameter </a:t>
            </a:r>
          </a:p>
          <a:p>
            <a:pPr marL="365760" indent="-182880">
              <a:lnSpc>
                <a:spcPts val="22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Radial (10 cm) drift E-field perpendicular B-field </a:t>
            </a: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⇨ very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 track </a:t>
            </a:r>
            <a:endParaRPr lang="en-US" sz="1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0" indent="-182880">
              <a:lnSpc>
                <a:spcPts val="2200"/>
              </a:lnSpc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Pros: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material in active volume, 20K$ electronic channels</a:t>
            </a:r>
          </a:p>
          <a:p>
            <a:pPr marL="365760" indent="-182880">
              <a:lnSpc>
                <a:spcPts val="2200"/>
              </a:lnSpc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Cons: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very high particle rate (~700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Mhz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volume), drift time too long ~ 20 µs for track, challenges with Cylindrical Triple GEMs, momentum resolution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…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D3DB942-E148-444C-BBA8-C9DC4FEC87AE}"/>
              </a:ext>
            </a:extLst>
          </p:cNvPr>
          <p:cNvSpPr/>
          <p:nvPr/>
        </p:nvSpPr>
        <p:spPr>
          <a:xfrm>
            <a:off x="6248400" y="721862"/>
            <a:ext cx="5943600" cy="2349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200"/>
              </a:lnSpc>
            </a:pPr>
            <a:r>
              <a:rPr lang="en-US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design: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multiple TPCs (</a:t>
            </a:r>
            <a:r>
              <a:rPr lang="en-U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mTPCs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configuration </a:t>
            </a:r>
          </a:p>
          <a:p>
            <a:pPr marL="365760" indent="-182880">
              <a:lnSpc>
                <a:spcPts val="22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GEM readout / 5 drift cathodes each shared by a pair of GEM readouts</a:t>
            </a:r>
          </a:p>
          <a:p>
            <a:pPr marL="365760" indent="-182880">
              <a:lnSpc>
                <a:spcPts val="22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TPC block is a standard TPC </a:t>
            </a: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⇨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drift E-field (5 cm) parallel to B-field </a:t>
            </a: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⇨ shorter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track and effective reduction of Moller e- background </a:t>
            </a:r>
          </a:p>
          <a:p>
            <a:pPr marL="365760" indent="-182880">
              <a:lnSpc>
                <a:spcPts val="2200"/>
              </a:lnSpc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Pros: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Particle rate ~ 70 MHz / GEM layer,  shorter track (1 µs), Detector construction less challenging, momentum resolution</a:t>
            </a:r>
          </a:p>
          <a:p>
            <a:pPr marL="365760" indent="-182880">
              <a:lnSpc>
                <a:spcPts val="2200"/>
              </a:lnSpc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Cons: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lot of material in the active TPC volume, need to minimize GEM material, 25K$ </a:t>
            </a:r>
            <a:r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t>electronic channels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061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5D5D709-15E2-40F1-BD26-F1109335B7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910" r="10020"/>
          <a:stretch/>
        </p:blipFill>
        <p:spPr>
          <a:xfrm>
            <a:off x="1219201" y="1673955"/>
            <a:ext cx="4495800" cy="4529334"/>
          </a:xfrm>
          <a:prstGeom prst="rect">
            <a:avLst/>
          </a:prstGeom>
        </p:spPr>
      </p:pic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4495800" y="6492876"/>
            <a:ext cx="3200400" cy="365125"/>
          </a:xfrm>
        </p:spPr>
        <p:txBody>
          <a:bodyPr/>
          <a:lstStyle/>
          <a:p>
            <a:r>
              <a:rPr lang="en-US"/>
              <a:t>EIC-Weekly Meeting, 03/26/2018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58400" y="6492876"/>
            <a:ext cx="2133600" cy="365125"/>
          </a:xfrm>
        </p:spPr>
        <p:txBody>
          <a:bodyPr/>
          <a:lstStyle/>
          <a:p>
            <a:fld id="{F3F2FCBF-7FF4-41B8-BA4D-C7524EB884FA}" type="slidenum">
              <a:rPr lang="en-US" smtClean="0"/>
              <a:t>7</a:t>
            </a:fld>
            <a:endParaRPr lang="en-US" dirty="0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879E94BB-46A7-4524-844C-281E1FBF766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kern="1200" baseline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en-US" sz="2400" dirty="0">
                <a:cs typeface="Arial" panose="020B0604020202020204" pitchFamily="34" charset="0"/>
              </a:rPr>
              <a:t>TDIS </a:t>
            </a:r>
            <a:r>
              <a:rPr lang="en-US" sz="2400" dirty="0" err="1">
                <a:cs typeface="Arial" panose="020B0604020202020204" pitchFamily="34" charset="0"/>
              </a:rPr>
              <a:t>mTPC</a:t>
            </a:r>
            <a:r>
              <a:rPr lang="en-US" sz="2400" dirty="0">
                <a:cs typeface="Arial" panose="020B0604020202020204" pitchFamily="34" charset="0"/>
              </a:rPr>
              <a:t> GEM </a:t>
            </a:r>
            <a:r>
              <a:rPr lang="en-US" sz="2400" dirty="0" err="1">
                <a:cs typeface="Arial" panose="020B0604020202020204" pitchFamily="34" charset="0"/>
              </a:rPr>
              <a:t>mdule</a:t>
            </a:r>
            <a:r>
              <a:rPr lang="en-US" sz="2400" dirty="0">
                <a:cs typeface="Arial" panose="020B0604020202020204" pitchFamily="34" charset="0"/>
              </a:rPr>
              <a:t> Design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38B6723-3717-449A-88C8-687099C3CB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0748" y="1086170"/>
            <a:ext cx="3266100" cy="5195834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2AFD352-14EC-402F-8DB7-582C6558F970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2046514" y="1551402"/>
            <a:ext cx="727055" cy="79465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7">
            <a:extLst>
              <a:ext uri="{FF2B5EF4-FFF2-40B4-BE49-F238E27FC236}">
                <a16:creationId xmlns:a16="http://schemas.microsoft.com/office/drawing/2014/main" id="{1845BF36-E1D1-4DAD-8A5F-EFF96817D378}"/>
              </a:ext>
            </a:extLst>
          </p:cNvPr>
          <p:cNvSpPr txBox="1">
            <a:spLocks/>
          </p:cNvSpPr>
          <p:nvPr/>
        </p:nvSpPr>
        <p:spPr>
          <a:xfrm>
            <a:off x="1358536" y="1129262"/>
            <a:ext cx="1375955" cy="4221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Outer field cage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387E597-7D96-4008-9DC8-F0A94703D22D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1375954" y="2504393"/>
            <a:ext cx="642201" cy="40932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7">
            <a:extLst>
              <a:ext uri="{FF2B5EF4-FFF2-40B4-BE49-F238E27FC236}">
                <a16:creationId xmlns:a16="http://schemas.microsoft.com/office/drawing/2014/main" id="{41012DCB-FE79-40F6-AA8B-2BD75D39AA2B}"/>
              </a:ext>
            </a:extLst>
          </p:cNvPr>
          <p:cNvSpPr txBox="1">
            <a:spLocks/>
          </p:cNvSpPr>
          <p:nvPr/>
        </p:nvSpPr>
        <p:spPr>
          <a:xfrm>
            <a:off x="0" y="2346059"/>
            <a:ext cx="1375954" cy="3166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Drift cathode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59BD0EA-2052-46C3-89F8-B9DD38847639}"/>
              </a:ext>
            </a:extLst>
          </p:cNvPr>
          <p:cNvCxnSpPr>
            <a:cxnSpLocks/>
            <a:stCxn id="24" idx="2"/>
          </p:cNvCxnSpPr>
          <p:nvPr/>
        </p:nvCxnSpPr>
        <p:spPr>
          <a:xfrm flipH="1">
            <a:off x="4102143" y="1508310"/>
            <a:ext cx="12658" cy="99608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7">
            <a:extLst>
              <a:ext uri="{FF2B5EF4-FFF2-40B4-BE49-F238E27FC236}">
                <a16:creationId xmlns:a16="http://schemas.microsoft.com/office/drawing/2014/main" id="{87E0DA9B-39E3-4ECC-A9C5-4F7672CED374}"/>
              </a:ext>
            </a:extLst>
          </p:cNvPr>
          <p:cNvSpPr txBox="1">
            <a:spLocks/>
          </p:cNvSpPr>
          <p:nvPr/>
        </p:nvSpPr>
        <p:spPr>
          <a:xfrm>
            <a:off x="3426823" y="1086170"/>
            <a:ext cx="1375955" cy="4221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Double GEMs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977D9B6-9DFF-4ABD-9D26-11EEAB95DA7E}"/>
              </a:ext>
            </a:extLst>
          </p:cNvPr>
          <p:cNvCxnSpPr>
            <a:cxnSpLocks/>
            <a:stCxn id="26" idx="1"/>
          </p:cNvCxnSpPr>
          <p:nvPr/>
        </p:nvCxnSpPr>
        <p:spPr>
          <a:xfrm flipH="1">
            <a:off x="5262208" y="3411470"/>
            <a:ext cx="1094994" cy="40701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itle 7">
            <a:extLst>
              <a:ext uri="{FF2B5EF4-FFF2-40B4-BE49-F238E27FC236}">
                <a16:creationId xmlns:a16="http://schemas.microsoft.com/office/drawing/2014/main" id="{CD17F81D-C89D-410D-88A7-545176257343}"/>
              </a:ext>
            </a:extLst>
          </p:cNvPr>
          <p:cNvSpPr txBox="1">
            <a:spLocks/>
          </p:cNvSpPr>
          <p:nvPr/>
        </p:nvSpPr>
        <p:spPr>
          <a:xfrm>
            <a:off x="6357202" y="3200400"/>
            <a:ext cx="1375955" cy="4221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Pad readout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6FD1E99-332D-4788-9B1E-E04582ED4E16}"/>
              </a:ext>
            </a:extLst>
          </p:cNvPr>
          <p:cNvCxnSpPr>
            <a:cxnSpLocks/>
            <a:stCxn id="29" idx="3"/>
          </p:cNvCxnSpPr>
          <p:nvPr/>
        </p:nvCxnSpPr>
        <p:spPr>
          <a:xfrm>
            <a:off x="8407501" y="1762472"/>
            <a:ext cx="1498499" cy="143792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itle 7">
            <a:extLst>
              <a:ext uri="{FF2B5EF4-FFF2-40B4-BE49-F238E27FC236}">
                <a16:creationId xmlns:a16="http://schemas.microsoft.com/office/drawing/2014/main" id="{04949514-8CDD-4F42-83AA-334D945FBF36}"/>
              </a:ext>
            </a:extLst>
          </p:cNvPr>
          <p:cNvSpPr txBox="1">
            <a:spLocks/>
          </p:cNvSpPr>
          <p:nvPr/>
        </p:nvSpPr>
        <p:spPr>
          <a:xfrm>
            <a:off x="7031546" y="1551402"/>
            <a:ext cx="1375955" cy="4221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Inner field cage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774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9519</TotalTime>
  <Words>512</Words>
  <Application>Microsoft Office PowerPoint</Application>
  <PresentationFormat>Widescreen</PresentationFormat>
  <Paragraphs>62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Cambria Math</vt:lpstr>
      <vt:lpstr>Times New Roman</vt:lpstr>
      <vt:lpstr>Wingdings</vt:lpstr>
      <vt:lpstr>Office Theme</vt:lpstr>
      <vt:lpstr>Update on the Large GEM prototype @ Uva &amp; mTPC detector for the TDIS Experiment @ JLab</vt:lpstr>
      <vt:lpstr>2 sets of support frames for the large GEM prototype</vt:lpstr>
      <vt:lpstr>Status of the Large GEM Prototype</vt:lpstr>
      <vt:lpstr>mTPC detector for the TDIS Experiment @ JLab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kgnanvo</dc:creator>
  <cp:lastModifiedBy>Kondo Gnanvo</cp:lastModifiedBy>
  <cp:revision>1395</cp:revision>
  <dcterms:created xsi:type="dcterms:W3CDTF">2013-04-08T15:33:27Z</dcterms:created>
  <dcterms:modified xsi:type="dcterms:W3CDTF">2018-04-08T18:40:47Z</dcterms:modified>
</cp:coreProperties>
</file>